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80" r:id="rId7"/>
    <p:sldId id="277" r:id="rId8"/>
    <p:sldId id="279" r:id="rId9"/>
    <p:sldId id="278" r:id="rId10"/>
    <p:sldId id="261" r:id="rId11"/>
    <p:sldId id="265" r:id="rId12"/>
    <p:sldId id="268" r:id="rId13"/>
    <p:sldId id="266" r:id="rId14"/>
    <p:sldId id="293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21656-8AF2-48E5-BF1C-A7803F3B6ADB}" v="8" dt="2024-06-24T17:58:18.218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879" autoAdjust="0"/>
  </p:normalViewPr>
  <p:slideViewPr>
    <p:cSldViewPr snapToGrid="0">
      <p:cViewPr varScale="1">
        <p:scale>
          <a:sx n="103" d="100"/>
          <a:sy n="103" d="100"/>
        </p:scale>
        <p:origin x="1788" y="9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o Grajales" userId="f1ad43cb3fc6d5d2" providerId="LiveId" clId="{32721656-8AF2-48E5-BF1C-A7803F3B6ADB}"/>
    <pc:docChg chg="undo custSel modSld">
      <pc:chgData name="Guillo Grajales" userId="f1ad43cb3fc6d5d2" providerId="LiveId" clId="{32721656-8AF2-48E5-BF1C-A7803F3B6ADB}" dt="2024-06-24T18:21:47.531" v="2907" actId="20577"/>
      <pc:docMkLst>
        <pc:docMk/>
      </pc:docMkLst>
      <pc:sldChg chg="modSp mod">
        <pc:chgData name="Guillo Grajales" userId="f1ad43cb3fc6d5d2" providerId="LiveId" clId="{32721656-8AF2-48E5-BF1C-A7803F3B6ADB}" dt="2024-06-24T17:10:52.188" v="610" actId="20577"/>
        <pc:sldMkLst>
          <pc:docMk/>
          <pc:sldMk cId="3666674671" sldId="261"/>
        </pc:sldMkLst>
        <pc:spChg chg="mod">
          <ac:chgData name="Guillo Grajales" userId="f1ad43cb3fc6d5d2" providerId="LiveId" clId="{32721656-8AF2-48E5-BF1C-A7803F3B6ADB}" dt="2024-06-24T17:10:52.188" v="610" actId="20577"/>
          <ac:spMkLst>
            <pc:docMk/>
            <pc:sldMk cId="3666674671" sldId="261"/>
            <ac:spMk id="3" creationId="{A6A33159-D030-2F82-A142-F75940728319}"/>
          </ac:spMkLst>
        </pc:spChg>
      </pc:sldChg>
      <pc:sldChg chg="modSp mod">
        <pc:chgData name="Guillo Grajales" userId="f1ad43cb3fc6d5d2" providerId="LiveId" clId="{32721656-8AF2-48E5-BF1C-A7803F3B6ADB}" dt="2024-06-24T18:21:47.531" v="2907" actId="20577"/>
        <pc:sldMkLst>
          <pc:docMk/>
          <pc:sldMk cId="643777997" sldId="266"/>
        </pc:sldMkLst>
        <pc:spChg chg="mod">
          <ac:chgData name="Guillo Grajales" userId="f1ad43cb3fc6d5d2" providerId="LiveId" clId="{32721656-8AF2-48E5-BF1C-A7803F3B6ADB}" dt="2024-06-24T18:20:56.812" v="2903" actId="20577"/>
          <ac:spMkLst>
            <pc:docMk/>
            <pc:sldMk cId="643777997" sldId="266"/>
            <ac:spMk id="3" creationId="{05948542-FCE1-3AE6-C6C9-17975609DF70}"/>
          </ac:spMkLst>
        </pc:spChg>
        <pc:spChg chg="mod">
          <ac:chgData name="Guillo Grajales" userId="f1ad43cb3fc6d5d2" providerId="LiveId" clId="{32721656-8AF2-48E5-BF1C-A7803F3B6ADB}" dt="2024-06-24T18:21:47.531" v="2907" actId="20577"/>
          <ac:spMkLst>
            <pc:docMk/>
            <pc:sldMk cId="643777997" sldId="266"/>
            <ac:spMk id="4" creationId="{3EE67564-0457-E486-97D0-8109D2C97B3F}"/>
          </ac:spMkLst>
        </pc:spChg>
      </pc:sldChg>
      <pc:sldChg chg="addSp modSp mod">
        <pc:chgData name="Guillo Grajales" userId="f1ad43cb3fc6d5d2" providerId="LiveId" clId="{32721656-8AF2-48E5-BF1C-A7803F3B6ADB}" dt="2024-06-24T18:02:31.794" v="1733" actId="1076"/>
        <pc:sldMkLst>
          <pc:docMk/>
          <pc:sldMk cId="4259977132" sldId="268"/>
        </pc:sldMkLst>
        <pc:spChg chg="add mod">
          <ac:chgData name="Guillo Grajales" userId="f1ad43cb3fc6d5d2" providerId="LiveId" clId="{32721656-8AF2-48E5-BF1C-A7803F3B6ADB}" dt="2024-06-24T17:54:13.681" v="1278" actId="1076"/>
          <ac:spMkLst>
            <pc:docMk/>
            <pc:sldMk cId="4259977132" sldId="268"/>
            <ac:spMk id="4" creationId="{1D8D3B77-0595-3961-4214-69538C9CD673}"/>
          </ac:spMkLst>
        </pc:spChg>
        <pc:spChg chg="mod">
          <ac:chgData name="Guillo Grajales" userId="f1ad43cb3fc6d5d2" providerId="LiveId" clId="{32721656-8AF2-48E5-BF1C-A7803F3B6ADB}" dt="2024-06-24T18:02:31.794" v="1733" actId="1076"/>
          <ac:spMkLst>
            <pc:docMk/>
            <pc:sldMk cId="4259977132" sldId="268"/>
            <ac:spMk id="8" creationId="{215CE58D-2739-522B-7C3A-6A7C985360C0}"/>
          </ac:spMkLst>
        </pc:spChg>
        <pc:graphicFrameChg chg="mod modGraphic">
          <ac:chgData name="Guillo Grajales" userId="f1ad43cb3fc6d5d2" providerId="LiveId" clId="{32721656-8AF2-48E5-BF1C-A7803F3B6ADB}" dt="2024-06-24T17:58:18.218" v="1328"/>
          <ac:graphicFrameMkLst>
            <pc:docMk/>
            <pc:sldMk cId="4259977132" sldId="268"/>
            <ac:graphicFrameMk id="3" creationId="{F01CF5D3-D3B1-1944-CFDF-D8EE11DE42AA}"/>
          </ac:graphicFrameMkLst>
        </pc:graphicFrameChg>
      </pc:sldChg>
      <pc:sldChg chg="addSp modSp mod">
        <pc:chgData name="Guillo Grajales" userId="f1ad43cb3fc6d5d2" providerId="LiveId" clId="{32721656-8AF2-48E5-BF1C-A7803F3B6ADB}" dt="2024-06-24T17:47:43.401" v="1105" actId="1076"/>
        <pc:sldMkLst>
          <pc:docMk/>
          <pc:sldMk cId="2243159397" sldId="279"/>
        </pc:sldMkLst>
        <pc:spChg chg="mod">
          <ac:chgData name="Guillo Grajales" userId="f1ad43cb3fc6d5d2" providerId="LiveId" clId="{32721656-8AF2-48E5-BF1C-A7803F3B6ADB}" dt="2024-06-24T17:47:25.865" v="1101" actId="14100"/>
          <ac:spMkLst>
            <pc:docMk/>
            <pc:sldMk cId="2243159397" sldId="279"/>
            <ac:spMk id="3" creationId="{68A5FD2B-E3E5-1C2B-0151-21F216B14A33}"/>
          </ac:spMkLst>
        </pc:spChg>
        <pc:spChg chg="mod">
          <ac:chgData name="Guillo Grajales" userId="f1ad43cb3fc6d5d2" providerId="LiveId" clId="{32721656-8AF2-48E5-BF1C-A7803F3B6ADB}" dt="2024-06-24T17:47:40.686" v="1104" actId="164"/>
          <ac:spMkLst>
            <pc:docMk/>
            <pc:sldMk cId="2243159397" sldId="279"/>
            <ac:spMk id="11" creationId="{43F3199A-C50B-0B0B-1D19-A3B0B25D4447}"/>
          </ac:spMkLst>
        </pc:spChg>
        <pc:spChg chg="mod">
          <ac:chgData name="Guillo Grajales" userId="f1ad43cb3fc6d5d2" providerId="LiveId" clId="{32721656-8AF2-48E5-BF1C-A7803F3B6ADB}" dt="2024-06-24T17:47:00.860" v="1095" actId="1076"/>
          <ac:spMkLst>
            <pc:docMk/>
            <pc:sldMk cId="2243159397" sldId="279"/>
            <ac:spMk id="12" creationId="{64D475CE-9AFD-B180-50BB-51F304096164}"/>
          </ac:spMkLst>
        </pc:spChg>
        <pc:grpChg chg="add mod">
          <ac:chgData name="Guillo Grajales" userId="f1ad43cb3fc6d5d2" providerId="LiveId" clId="{32721656-8AF2-48E5-BF1C-A7803F3B6ADB}" dt="2024-06-24T17:47:43.401" v="1105" actId="1076"/>
          <ac:grpSpMkLst>
            <pc:docMk/>
            <pc:sldMk cId="2243159397" sldId="279"/>
            <ac:grpSpMk id="28" creationId="{B268D7A6-B98A-10B3-B870-8AC07F57795E}"/>
          </ac:grpSpMkLst>
        </pc:grpChg>
        <pc:picChg chg="mod">
          <ac:chgData name="Guillo Grajales" userId="f1ad43cb3fc6d5d2" providerId="LiveId" clId="{32721656-8AF2-48E5-BF1C-A7803F3B6ADB}" dt="2024-06-24T17:47:40.686" v="1104" actId="164"/>
          <ac:picMkLst>
            <pc:docMk/>
            <pc:sldMk cId="2243159397" sldId="279"/>
            <ac:picMk id="19" creationId="{F3A187E8-549F-D148-C0D4-3A0832325DDC}"/>
          </ac:picMkLst>
        </pc:picChg>
      </pc:sldChg>
      <pc:sldChg chg="modSp mod">
        <pc:chgData name="Guillo Grajales" userId="f1ad43cb3fc6d5d2" providerId="LiveId" clId="{32721656-8AF2-48E5-BF1C-A7803F3B6ADB}" dt="2024-06-24T16:49:30.014" v="89" actId="20577"/>
        <pc:sldMkLst>
          <pc:docMk/>
          <pc:sldMk cId="2184472291" sldId="282"/>
        </pc:sldMkLst>
        <pc:spChg chg="mod">
          <ac:chgData name="Guillo Grajales" userId="f1ad43cb3fc6d5d2" providerId="LiveId" clId="{32721656-8AF2-48E5-BF1C-A7803F3B6ADB}" dt="2024-06-24T16:49:30.014" v="89" actId="20577"/>
          <ac:spMkLst>
            <pc:docMk/>
            <pc:sldMk cId="2184472291" sldId="282"/>
            <ac:spMk id="8" creationId="{86613063-168A-02B8-4326-BB842F3B83E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29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DEV CHALLENGE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3D766D-E10D-BCEB-CCA2-D9370E2CEBEF}"/>
              </a:ext>
            </a:extLst>
          </p:cNvPr>
          <p:cNvSpPr txBox="1"/>
          <p:nvPr/>
        </p:nvSpPr>
        <p:spPr>
          <a:xfrm>
            <a:off x="5135608" y="4202668"/>
            <a:ext cx="192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Guillermo Grajales</a:t>
            </a:r>
          </a:p>
        </p:txBody>
      </p:sp>
      <p:pic>
        <p:nvPicPr>
          <p:cNvPr id="5" name="Picture 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27796E56-ADC4-8E25-11C9-8F78E3900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1008588"/>
            <a:ext cx="476316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KEY RESULTS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Fully automated deployment of both the backend and frontend applications. One relying on SAM CLI and the other on Amplify.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All the resources of the backend were defined in the SAM Template enabling easier maintainability and scalability, and permissions management.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semantic search was successfully implemented with OpenSearch which yields relevant results based on a doctor name.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website was created to allow users to search for doctors with ease, narrow by state, and sort results.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41979" y="1790329"/>
            <a:ext cx="5134335" cy="4113054"/>
          </a:xfrm>
          <a:noFill/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fuzzy search is good to find related names but is not suitable to catch misspellings.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Fuse.js library might be useful for lightweight fuzzy searches.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Amazon Open Search has greatly differed from the original </a:t>
            </a:r>
            <a:r>
              <a:rPr lang="en-US" dirty="0" err="1"/>
              <a:t>ElasticSearch</a:t>
            </a:r>
            <a:r>
              <a:rPr lang="en-US" dirty="0"/>
              <a:t> and some functionalities are not be interchangeable.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Open search supports ML models that may be used for semantic search. This could be used to enhance the current implementation.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20" y="186612"/>
            <a:ext cx="4837176" cy="171347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 IMPROVEMENTS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22" y="2267152"/>
            <a:ext cx="4837174" cy="3136392"/>
          </a:xfrm>
          <a:noFill/>
        </p:spPr>
        <p:txBody>
          <a:bodyPr anchor="t">
            <a:normAutofit fontScale="70000" lnSpcReduction="20000"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cap="none" dirty="0"/>
              <a:t>Use a model from Elasticsearch (</a:t>
            </a:r>
            <a:r>
              <a:rPr lang="en-US" cap="none" dirty="0" err="1"/>
              <a:t>Opensearch</a:t>
            </a:r>
            <a:r>
              <a:rPr lang="en-US" cap="none" dirty="0"/>
              <a:t>) to avoid loading a model in </a:t>
            </a:r>
            <a:r>
              <a:rPr lang="en-US" cap="none" dirty="0" err="1"/>
              <a:t>Node.Js</a:t>
            </a:r>
            <a:r>
              <a:rPr lang="en-US" cap="none" dirty="0"/>
              <a:t>, thus reducing tremendously the loading times.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cap="none" dirty="0"/>
              <a:t>Add rate limit to avoid abuse.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cap="none" dirty="0"/>
              <a:t>Add different filters in the UI such as specialty and city.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cap="none" dirty="0"/>
              <a:t>Structure parallel requests in the frontend to reduce the overall search time.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9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Guillermo Grajales</a:t>
            </a:r>
          </a:p>
          <a:p>
            <a:r>
              <a:rPr lang="en-US" dirty="0"/>
              <a:t>+57 318 7252702</a:t>
            </a:r>
          </a:p>
          <a:p>
            <a:r>
              <a:rPr lang="en-US" dirty="0"/>
              <a:t>guillo.grajales@gmail.com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8" y="419877"/>
            <a:ext cx="4837176" cy="171347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20" y="2537740"/>
            <a:ext cx="4837174" cy="3136392"/>
          </a:xfrm>
          <a:noFill/>
        </p:spPr>
        <p:txBody>
          <a:bodyPr anchor="t">
            <a:normAutofit lnSpcReduction="10000"/>
          </a:bodyPr>
          <a:lstStyle/>
          <a:p>
            <a:r>
              <a:rPr lang="en-US" dirty="0"/>
              <a:t>THE PROBLEM</a:t>
            </a:r>
          </a:p>
          <a:p>
            <a:r>
              <a:rPr lang="en-US" dirty="0"/>
              <a:t>DESIGN &amp; DEVELOPMENT</a:t>
            </a:r>
          </a:p>
          <a:p>
            <a:r>
              <a:rPr lang="en-US" dirty="0"/>
              <a:t>ARCHITECTURAL DECISIONS</a:t>
            </a:r>
          </a:p>
          <a:p>
            <a:r>
              <a:rPr lang="en-US" dirty="0"/>
              <a:t>THE SEARCH ENGINE</a:t>
            </a:r>
          </a:p>
          <a:p>
            <a:r>
              <a:rPr lang="en-US" dirty="0"/>
              <a:t>KEY RESULTS &amp; FINDINGS</a:t>
            </a:r>
          </a:p>
          <a:p>
            <a:r>
              <a:rPr lang="en-US" dirty="0"/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SEMANTIC SEARCH</a:t>
            </a:r>
            <a:br>
              <a:rPr lang="en-US" dirty="0"/>
            </a:br>
            <a:r>
              <a:rPr lang="en-US" dirty="0"/>
              <a:t>WITH AWS AND NODE.JS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Having a doctor’s name is required to find the best matching results of professionals in the United States by leveraging the National Provider Identifier (NPI) registry.</a:t>
            </a:r>
          </a:p>
          <a:p>
            <a:endParaRPr lang="en-US" dirty="0"/>
          </a:p>
          <a:p>
            <a:r>
              <a:rPr lang="en-US" dirty="0"/>
              <a:t>The solution must consider possible misspellings as well as proper display of results with sorting and filtering capabilities.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DESIGN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1215" y="1688365"/>
            <a:ext cx="3302185" cy="4137189"/>
          </a:xfrm>
          <a:noFill/>
        </p:spPr>
        <p:txBody>
          <a:bodyPr>
            <a:normAutofit/>
          </a:bodyPr>
          <a:lstStyle/>
          <a:p>
            <a:r>
              <a:rPr lang="en-US" sz="2000" b="1" dirty="0"/>
              <a:t>Tooling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sz="1500" dirty="0"/>
              <a:t>Choosing the appropriate tooling for the app:</a:t>
            </a:r>
          </a:p>
          <a:p>
            <a:endParaRPr lang="en-US" sz="1500" dirty="0"/>
          </a:p>
          <a:p>
            <a:pPr lvl="1"/>
            <a:r>
              <a:rPr lang="en-US" sz="1500" dirty="0"/>
              <a:t>Serverless Framework</a:t>
            </a:r>
          </a:p>
          <a:p>
            <a:pPr lvl="1"/>
            <a:r>
              <a:rPr lang="en-US" sz="1500" dirty="0"/>
              <a:t>SAM CLI</a:t>
            </a:r>
          </a:p>
          <a:p>
            <a:pPr lvl="1"/>
            <a:r>
              <a:rPr lang="en-US" sz="1500" dirty="0" err="1"/>
              <a:t>Cloudformation</a:t>
            </a:r>
            <a:endParaRPr lang="en-US" sz="1500" dirty="0"/>
          </a:p>
          <a:p>
            <a:pPr lvl="1"/>
            <a:r>
              <a:rPr lang="en-US" sz="1500" dirty="0" err="1"/>
              <a:t>Jetbrains</a:t>
            </a:r>
            <a:r>
              <a:rPr lang="en-US" sz="1500" dirty="0"/>
              <a:t> AI Assistant &amp; ChatGPT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4D475CE-9AFD-B180-50BB-51F304096164}"/>
              </a:ext>
            </a:extLst>
          </p:cNvPr>
          <p:cNvSpPr txBox="1">
            <a:spLocks/>
          </p:cNvSpPr>
          <p:nvPr/>
        </p:nvSpPr>
        <p:spPr>
          <a:xfrm>
            <a:off x="8012663" y="1688365"/>
            <a:ext cx="3876872" cy="456594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Frontend</a:t>
            </a:r>
          </a:p>
          <a:p>
            <a:endParaRPr lang="en-US" sz="2000" b="1" dirty="0"/>
          </a:p>
          <a:p>
            <a:endParaRPr lang="en-US" sz="1600" dirty="0"/>
          </a:p>
          <a:p>
            <a:endParaRPr lang="en-US" sz="1600" dirty="0"/>
          </a:p>
          <a:p>
            <a:br>
              <a:rPr lang="en-US" sz="1600" dirty="0"/>
            </a:br>
            <a:r>
              <a:rPr lang="en-US" sz="1600" dirty="0"/>
              <a:t>For the UI part of the application, the following considerations were taken:</a:t>
            </a:r>
            <a:br>
              <a:rPr lang="en-US" sz="1600" dirty="0"/>
            </a:br>
            <a:endParaRPr lang="en-US" sz="1600" dirty="0"/>
          </a:p>
          <a:p>
            <a:pPr lvl="1"/>
            <a:r>
              <a:rPr lang="en-US" sz="1600" dirty="0"/>
              <a:t>Next.js framework (React)</a:t>
            </a:r>
          </a:p>
          <a:p>
            <a:pPr lvl="1"/>
            <a:r>
              <a:rPr lang="en-US" sz="1600" dirty="0"/>
              <a:t>Material UI &amp; Tailwind CSS for styling</a:t>
            </a:r>
          </a:p>
          <a:p>
            <a:pPr lvl="1"/>
            <a:r>
              <a:rPr lang="en-US" sz="1600" dirty="0"/>
              <a:t>Built-in 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fetch</a:t>
            </a:r>
            <a:r>
              <a:rPr lang="en-US" sz="16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dirty="0"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for HTTP requests</a:t>
            </a:r>
          </a:p>
          <a:p>
            <a:pPr lvl="1"/>
            <a:r>
              <a:rPr lang="en-US" sz="1600" dirty="0"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Usage of Material components for fast shipping</a:t>
            </a:r>
          </a:p>
          <a:p>
            <a:pPr lvl="2"/>
            <a:r>
              <a:rPr lang="en-US" sz="13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&lt;</a:t>
            </a:r>
            <a:r>
              <a:rPr lang="en-US" sz="13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TableComponent</a:t>
            </a:r>
            <a:r>
              <a:rPr lang="en-US" sz="13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/&gt;</a:t>
            </a:r>
          </a:p>
          <a:p>
            <a:pPr lvl="2"/>
            <a:r>
              <a:rPr lang="en-US" sz="13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&lt;</a:t>
            </a:r>
            <a:r>
              <a:rPr lang="en-US" sz="13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OutlinedInput</a:t>
            </a:r>
            <a:r>
              <a:rPr lang="en-US" sz="13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/&gt;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46816B-3B7D-365D-FFE5-9370246A1942}"/>
              </a:ext>
            </a:extLst>
          </p:cNvPr>
          <p:cNvGrpSpPr/>
          <p:nvPr/>
        </p:nvGrpSpPr>
        <p:grpSpPr>
          <a:xfrm>
            <a:off x="1065916" y="2170049"/>
            <a:ext cx="1661409" cy="701297"/>
            <a:chOff x="1381654" y="2045035"/>
            <a:chExt cx="1661409" cy="701297"/>
          </a:xfrm>
        </p:grpSpPr>
        <p:pic>
          <p:nvPicPr>
            <p:cNvPr id="14" name="Picture 13" descr="A cartoon squirrel wearing a hard hat&#10;&#10;Description automatically generated">
              <a:extLst>
                <a:ext uri="{FF2B5EF4-FFF2-40B4-BE49-F238E27FC236}">
                  <a16:creationId xmlns:a16="http://schemas.microsoft.com/office/drawing/2014/main" id="{9CBAAED2-8024-0256-6A72-4B479DEA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654" y="2045035"/>
              <a:ext cx="492893" cy="701297"/>
            </a:xfrm>
            <a:prstGeom prst="rect">
              <a:avLst/>
            </a:prstGeom>
          </p:spPr>
        </p:pic>
        <p:pic>
          <p:nvPicPr>
            <p:cNvPr id="16" name="Picture 15" descr="A black and pink stripes&#10;&#10;Description automatically generated">
              <a:extLst>
                <a:ext uri="{FF2B5EF4-FFF2-40B4-BE49-F238E27FC236}">
                  <a16:creationId xmlns:a16="http://schemas.microsoft.com/office/drawing/2014/main" id="{58A167FB-3504-C7E5-941E-00CDE398C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200" y="2196171"/>
              <a:ext cx="428863" cy="42886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1B389B-777B-11CB-D776-B16555DF258D}"/>
                </a:ext>
              </a:extLst>
            </p:cNvPr>
            <p:cNvSpPr txBox="1"/>
            <p:nvPr/>
          </p:nvSpPr>
          <p:spPr>
            <a:xfrm>
              <a:off x="2036624" y="22557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68D7A6-B98A-10B3-B870-8AC07F57795E}"/>
              </a:ext>
            </a:extLst>
          </p:cNvPr>
          <p:cNvGrpSpPr/>
          <p:nvPr/>
        </p:nvGrpSpPr>
        <p:grpSpPr>
          <a:xfrm>
            <a:off x="3917299" y="1688365"/>
            <a:ext cx="3876872" cy="4565944"/>
            <a:chOff x="3828762" y="1688365"/>
            <a:chExt cx="3876872" cy="4565944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3F3199A-C50B-0B0B-1D19-A3B0B25D4447}"/>
                </a:ext>
              </a:extLst>
            </p:cNvPr>
            <p:cNvSpPr txBox="1">
              <a:spLocks/>
            </p:cNvSpPr>
            <p:nvPr/>
          </p:nvSpPr>
          <p:spPr>
            <a:xfrm>
              <a:off x="3828762" y="1688365"/>
              <a:ext cx="3876872" cy="456594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2"/>
                </a:buClr>
                <a:buFont typeface="Wingdings" panose="05000000000000000000" pitchFamily="2" charset="2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Backend</a:t>
              </a:r>
            </a:p>
            <a:p>
              <a:endParaRPr lang="en-US" b="1" dirty="0"/>
            </a:p>
            <a:p>
              <a:endParaRPr lang="en-US" dirty="0"/>
            </a:p>
            <a:p>
              <a:br>
                <a:rPr lang="en-US" dirty="0"/>
              </a:br>
              <a:br>
                <a:rPr lang="en-US" dirty="0"/>
              </a:br>
              <a:r>
                <a:rPr lang="en-US" sz="1600" dirty="0"/>
                <a:t>Much research was required to accomplish the expected results for the search. Key steps involved:</a:t>
              </a:r>
              <a:br>
                <a:rPr lang="en-US" sz="1600" dirty="0"/>
              </a:br>
              <a:endParaRPr lang="en-US" sz="1600" dirty="0"/>
            </a:p>
            <a:p>
              <a:pPr lvl="1"/>
              <a:r>
                <a:rPr lang="en-US" sz="1600" dirty="0"/>
                <a:t>AWS Lambda implementation and integration with API Gateway</a:t>
              </a:r>
            </a:p>
            <a:p>
              <a:pPr lvl="1"/>
              <a:r>
                <a:rPr lang="en-US" sz="1600" dirty="0"/>
                <a:t>Search mechanisms and libraries (fuse.js, elastic search)</a:t>
              </a:r>
            </a:p>
            <a:p>
              <a:pPr lvl="1"/>
              <a:r>
                <a:rPr lang="en-US" sz="1600" dirty="0"/>
                <a:t>What model to use (</a:t>
              </a:r>
              <a:r>
                <a:rPr lang="en-US" sz="1600" dirty="0" err="1"/>
                <a:t>GloVe</a:t>
              </a:r>
              <a:r>
                <a:rPr lang="en-US" sz="1600" dirty="0"/>
                <a:t>, word2vec, </a:t>
              </a:r>
              <a:r>
                <a:rPr lang="en-US" sz="1600" dirty="0" err="1"/>
                <a:t>tensorflow</a:t>
              </a:r>
              <a:r>
                <a:rPr lang="en-US" sz="1600" dirty="0"/>
                <a:t>)</a:t>
              </a:r>
            </a:p>
            <a:p>
              <a:pPr lvl="1"/>
              <a:r>
                <a:rPr lang="en-US" sz="1600" dirty="0"/>
                <a:t>Pagination control</a:t>
              </a:r>
            </a:p>
          </p:txBody>
        </p:sp>
        <p:pic>
          <p:nvPicPr>
            <p:cNvPr id="19" name="Picture 18" descr="A white letter on an orange background&#10;&#10;Description automatically generated">
              <a:extLst>
                <a:ext uri="{FF2B5EF4-FFF2-40B4-BE49-F238E27FC236}">
                  <a16:creationId xmlns:a16="http://schemas.microsoft.com/office/drawing/2014/main" id="{F3A187E8-549F-D148-C0D4-3A083232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994" y="2245784"/>
              <a:ext cx="549826" cy="54982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AF9C30-0AFB-1E03-4D96-9CAA6CF0BBE0}"/>
              </a:ext>
            </a:extLst>
          </p:cNvPr>
          <p:cNvGrpSpPr/>
          <p:nvPr/>
        </p:nvGrpSpPr>
        <p:grpSpPr>
          <a:xfrm>
            <a:off x="8733903" y="2175396"/>
            <a:ext cx="1766090" cy="611597"/>
            <a:chOff x="8519850" y="1983264"/>
            <a:chExt cx="1766090" cy="611597"/>
          </a:xfrm>
        </p:grpSpPr>
        <p:pic>
          <p:nvPicPr>
            <p:cNvPr id="22" name="Picture 21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DC8A1207-D17E-3D80-2687-62CE830AC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9850" y="1983264"/>
              <a:ext cx="862619" cy="611597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14C7BC9-ADFC-C62D-2AB1-1CDA2B8F4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40575" y="2052535"/>
              <a:ext cx="545365" cy="474230"/>
            </a:xfrm>
            <a:prstGeom prst="rect">
              <a:avLst/>
            </a:prstGeom>
          </p:spPr>
        </p:pic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4CCC04CF-C1DD-3BEC-9675-0070B577DEBF}"/>
                </a:ext>
              </a:extLst>
            </p:cNvPr>
            <p:cNvSpPr/>
            <p:nvPr/>
          </p:nvSpPr>
          <p:spPr>
            <a:xfrm>
              <a:off x="9391735" y="2196171"/>
              <a:ext cx="223479" cy="229615"/>
            </a:xfrm>
            <a:prstGeom prst="plus">
              <a:avLst>
                <a:gd name="adj" fmla="val 43367"/>
              </a:avLst>
            </a:prstGeom>
            <a:solidFill>
              <a:schemeClr val="tx1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 dirty="0"/>
              <a:t>ARCHITECTURAL</a:t>
            </a:r>
            <a:br>
              <a:rPr lang="en-US" dirty="0"/>
            </a:br>
            <a:r>
              <a:rPr lang="en-US" dirty="0"/>
              <a:t>DECISIONS</a:t>
            </a:r>
          </a:p>
        </p:txBody>
      </p: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" r="5952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 dirty="0"/>
              <a:t>Aws RESOURCES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KEY COMPONENTS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30439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4" y="1978089"/>
            <a:ext cx="6495485" cy="3474720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/>
              <a:t>AWS Lambda Function</a:t>
            </a:r>
            <a:r>
              <a:rPr lang="en-US" dirty="0"/>
              <a:t>: A lambda function was selected as it is easier to implement and deploy than a whole EC2 container. It required </a:t>
            </a:r>
            <a:r>
              <a:rPr lang="en-US" b="1" dirty="0"/>
              <a:t>Image package</a:t>
            </a:r>
            <a:r>
              <a:rPr lang="en-US" dirty="0"/>
              <a:t> due to the usage of tensor-flow model.</a:t>
            </a:r>
          </a:p>
          <a:p>
            <a:r>
              <a:rPr lang="en-US" b="1" dirty="0"/>
              <a:t>AWS API Gateway</a:t>
            </a:r>
            <a:r>
              <a:rPr lang="en-US" dirty="0"/>
              <a:t>: The gateway will handle the request and response for our application as well as triggering the right lambda handler based on the HTTP request path.</a:t>
            </a:r>
          </a:p>
          <a:p>
            <a:r>
              <a:rPr lang="en-US" b="1" dirty="0"/>
              <a:t>AWS </a:t>
            </a:r>
            <a:r>
              <a:rPr lang="en-US" b="1" dirty="0" err="1"/>
              <a:t>ElasticSearch</a:t>
            </a:r>
            <a:r>
              <a:rPr lang="en-US" dirty="0"/>
              <a:t>: The search engine that allows us to index data and perform complex search queries, including  searches with embeddings, which is a key piece to getting accurate semantic results.</a:t>
            </a:r>
          </a:p>
          <a:p>
            <a:r>
              <a:rPr lang="en-US" b="1" dirty="0"/>
              <a:t>AWS Amplify: </a:t>
            </a:r>
            <a:r>
              <a:rPr lang="en-US" dirty="0"/>
              <a:t>The host of the web application. It will handle deployments and server infrastructure automatically. It integrates with GitHub for quick deploys.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ARCHITECTURE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Content Placeholder 17" descr="Architectural diagram of the serverless app for semantic search">
            <a:extLst>
              <a:ext uri="{FF2B5EF4-FFF2-40B4-BE49-F238E27FC236}">
                <a16:creationId xmlns:a16="http://schemas.microsoft.com/office/drawing/2014/main" id="{FF5DB205-9400-F4E8-C254-6A3F6E7A5E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83" y="1691640"/>
            <a:ext cx="9876033" cy="4375175"/>
          </a:xfr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THE SEARCH ENGINE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2555" y="1691323"/>
            <a:ext cx="4422710" cy="4952073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/>
              <a:t>The chosen approach to solve the search problem was to rely on the </a:t>
            </a:r>
            <a:r>
              <a:rPr lang="en-US" sz="1400" dirty="0" err="1"/>
              <a:t>ElasticSearch</a:t>
            </a:r>
            <a:r>
              <a:rPr lang="en-US" sz="1400" dirty="0"/>
              <a:t> library using embeddings taken from a ML model.</a:t>
            </a:r>
          </a:p>
          <a:p>
            <a:endParaRPr lang="en-US" sz="1400" dirty="0"/>
          </a:p>
          <a:p>
            <a:r>
              <a:rPr lang="en-US" sz="1400" b="1" dirty="0" err="1"/>
              <a:t>ElasticSearch</a:t>
            </a:r>
            <a:r>
              <a:rPr lang="en-US" sz="1400" b="1" dirty="0"/>
              <a:t> vs. Amazon Open Search</a:t>
            </a:r>
          </a:p>
          <a:p>
            <a:r>
              <a:rPr lang="en-US" sz="1400" dirty="0"/>
              <a:t>Initially, I used </a:t>
            </a:r>
            <a:r>
              <a:rPr lang="en-US" sz="1400" dirty="0" err="1"/>
              <a:t>ElasticSearch</a:t>
            </a:r>
            <a:r>
              <a:rPr lang="en-US" sz="1400" dirty="0"/>
              <a:t> with a </a:t>
            </a:r>
            <a:r>
              <a:rPr lang="en-US" sz="14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script_score</a:t>
            </a:r>
            <a:r>
              <a:rPr lang="en-US" sz="14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sz="1400" dirty="0"/>
              <a:t>search having the cosine similarity as the backed function to find the score for the results.</a:t>
            </a:r>
          </a:p>
          <a:p>
            <a:endParaRPr lang="en-US" sz="1400" dirty="0"/>
          </a:p>
          <a:p>
            <a:r>
              <a:rPr lang="en-US" sz="1400" dirty="0"/>
              <a:t>Unfortunately, the Amazon Open Search does not support such functionality and a different approach with k-NN algorithm was chosen.</a:t>
            </a:r>
          </a:p>
          <a:p>
            <a:endParaRPr lang="en-US" sz="1400" dirty="0"/>
          </a:p>
          <a:p>
            <a:r>
              <a:rPr lang="en-US" sz="1400" b="1" dirty="0"/>
              <a:t>Matching and sorting</a:t>
            </a:r>
          </a:p>
          <a:p>
            <a:r>
              <a:rPr lang="en-US" sz="1400" dirty="0"/>
              <a:t>One of the advantages of using </a:t>
            </a:r>
            <a:r>
              <a:rPr lang="en-US" sz="1400" dirty="0" err="1"/>
              <a:t>ElasticSearch</a:t>
            </a:r>
            <a:r>
              <a:rPr lang="en-US" sz="1400" dirty="0"/>
              <a:t> is that you can perform a specific search query and it will automatically find the matches in the indexed data and sort the results based on the score.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71192861"/>
              </p:ext>
            </p:extLst>
          </p:nvPr>
        </p:nvGraphicFramePr>
        <p:xfrm>
          <a:off x="5253135" y="1895393"/>
          <a:ext cx="6473889" cy="38449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436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236120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9340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FOUND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 rowSpan="5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Sam Wright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Sam Wright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Samuel Wright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0.8008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Samantha Wright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0.7045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Samantha Grant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0.6325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Samantha Perkins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0.5588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8D3B77-0595-3961-4214-69538C9CD673}"/>
              </a:ext>
            </a:extLst>
          </p:cNvPr>
          <p:cNvSpPr txBox="1"/>
          <p:nvPr/>
        </p:nvSpPr>
        <p:spPr>
          <a:xfrm>
            <a:off x="5696338" y="5813643"/>
            <a:ext cx="5587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 sample piece of the search engine results for </a:t>
            </a:r>
            <a:r>
              <a:rPr lang="en-US" sz="1100" b="1" dirty="0"/>
              <a:t>Sam Wright </a:t>
            </a:r>
            <a:r>
              <a:rPr lang="en-US" sz="1100" dirty="0"/>
              <a:t>with their given score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273</TotalTime>
  <Words>741</Words>
  <Application>Microsoft Office PowerPoint</Application>
  <PresentationFormat>Widescreen</PresentationFormat>
  <Paragraphs>106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Calibri</vt:lpstr>
      <vt:lpstr>Cascadia Code Light</vt:lpstr>
      <vt:lpstr>Cascadia Code SemiLight</vt:lpstr>
      <vt:lpstr>Rockwell</vt:lpstr>
      <vt:lpstr>Tw Cen MT</vt:lpstr>
      <vt:lpstr>Wingdings</vt:lpstr>
      <vt:lpstr>Custom</vt:lpstr>
      <vt:lpstr>DEV CHALLENGE PRESENTATION</vt:lpstr>
      <vt:lpstr>AGENDA</vt:lpstr>
      <vt:lpstr>SEMANTIC SEARCH WITH AWS AND NODE.JS</vt:lpstr>
      <vt:lpstr>THE PROBLEM</vt:lpstr>
      <vt:lpstr>DESIGN &amp; DEVELOPMENT</vt:lpstr>
      <vt:lpstr>ARCHITECTURAL DECISIONS</vt:lpstr>
      <vt:lpstr>KEY COMPONENTS</vt:lpstr>
      <vt:lpstr>ARCHITECTURE DIAGRAM</vt:lpstr>
      <vt:lpstr>THE SEARCH ENGINE</vt:lpstr>
      <vt:lpstr>KEY RESULTS &amp; FINDINGS</vt:lpstr>
      <vt:lpstr>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Guillo Grajales</dc:creator>
  <cp:lastModifiedBy>Guillo Grajales</cp:lastModifiedBy>
  <cp:revision>1</cp:revision>
  <dcterms:created xsi:type="dcterms:W3CDTF">2024-06-24T13:48:33Z</dcterms:created>
  <dcterms:modified xsi:type="dcterms:W3CDTF">2024-06-24T18:21:56Z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